
<file path=[Content_Types].xml><?xml version="1.0" encoding="utf-8"?>
<Types xmlns="http://schemas.openxmlformats.org/package/2006/content-types">
  <Override PartName="/ppt/slides/slide3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6.xml" ContentType="application/vnd.openxmlformats-officedocument.presentationml.slideLayout+xml"/>
  <Override PartName="/docProps/core.xml" ContentType="application/vnd.openxmlformats-package.core-properties+xml"/>
  <Default Extension="rels" ContentType="application/vnd.openxmlformats-package.relationships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Default Extension="gif" ContentType="image/gif"/>
  <Override PartName="/ppt/slideLayouts/slideLayout9.xml" ContentType="application/vnd.openxmlformats-officedocument.presentationml.slideLayout+xml"/>
  <Default Extension="jpeg" ContentType="image/jpeg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Override PartName="/ppt/slideLayouts/slideLayout10.xml" ContentType="application/vnd.openxmlformats-officedocument.presentationml.slideLayout+xml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702" r:id="rId1"/>
  </p:sldMasterIdLst>
  <p:sldIdLst>
    <p:sldId id="260" r:id="rId2"/>
    <p:sldId id="257" r:id="rId3"/>
    <p:sldId id="262" r:id="rId4"/>
    <p:sldId id="261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92" d="100"/>
          <a:sy n="92" d="100"/>
        </p:scale>
        <p:origin x="-81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jpe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jpe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jpe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3776" y="3776472"/>
            <a:ext cx="7196328" cy="1470025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3776" y="5257800"/>
            <a:ext cx="7196328" cy="987552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Font typeface="Wingdings 2" pitchFamily="18" charset="2"/>
              <a:buNone/>
              <a:defRPr sz="1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3B096-EA85-5248-88F9-B95FF823854C}" type="datetimeFigureOut">
              <a:rPr lang="en-US" smtClean="0"/>
              <a:pPr/>
              <a:t>1/14/10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5" y="4267200"/>
            <a:ext cx="7612063" cy="1100138"/>
          </a:xfrm>
        </p:spPr>
        <p:txBody>
          <a:bodyPr anchor="b"/>
          <a:lstStyle>
            <a:lvl1pPr algn="ctr">
              <a:defRPr sz="4400" b="0"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414040">
            <a:off x="1779080" y="450465"/>
            <a:ext cx="5486400" cy="3626214"/>
          </a:xfrm>
          <a:solidFill>
            <a:srgbClr val="FFFFFF">
              <a:shade val="85000"/>
            </a:srgbClr>
          </a:solidFill>
          <a:ln w="38100" cap="sq">
            <a:solidFill>
              <a:srgbClr val="FDFDFD"/>
            </a:solidFill>
            <a:miter lim="800000"/>
          </a:ln>
          <a:effectLst>
            <a:outerShdw blurRad="88900" dist="25400" dir="5400000" sx="101000" sy="101000" algn="t" rotWithShape="0">
              <a:prstClr val="black">
                <a:alpha val="50000"/>
              </a:prst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Font typeface="Wingdings 2" pitchFamily="18" charset="2"/>
              <a:buNone/>
              <a:defRPr sz="1800" kern="1200"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5175" y="5443538"/>
            <a:ext cx="7612063" cy="804862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3B096-EA85-5248-88F9-B95FF823854C}" type="datetimeFigureOut">
              <a:rPr lang="en-US" smtClean="0"/>
              <a:pPr/>
              <a:t>1/14/10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37629-157B-C948-A746-AFD8AF30CE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Pictures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8946" y="381000"/>
            <a:ext cx="3250360" cy="16319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946" y="2084389"/>
            <a:ext cx="3250360" cy="3935412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None/>
              <a:defRPr sz="1800" b="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495800" y="6356350"/>
            <a:ext cx="1143000" cy="365125"/>
          </a:xfrm>
        </p:spPr>
        <p:txBody>
          <a:bodyPr/>
          <a:lstStyle>
            <a:lvl1pPr algn="l">
              <a:defRPr/>
            </a:lvl1pPr>
          </a:lstStyle>
          <a:p>
            <a:fld id="{9953B096-EA85-5248-88F9-B95FF823854C}" type="datetimeFigureOut">
              <a:rPr lang="en-US" smtClean="0"/>
              <a:pPr/>
              <a:t>1/14/10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791200" y="6356350"/>
            <a:ext cx="2895600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967426" y="6356350"/>
            <a:ext cx="53340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E137629-157B-C948-A746-AFD8AF30CEB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4"/>
          </p:nvPr>
        </p:nvSpPr>
        <p:spPr>
          <a:xfrm rot="307655">
            <a:off x="4082874" y="3187732"/>
            <a:ext cx="4141140" cy="2881378"/>
          </a:xfrm>
          <a:solidFill>
            <a:srgbClr val="FFFFFF">
              <a:shade val="85000"/>
            </a:srgbClr>
          </a:solidFill>
          <a:ln w="38100" cap="sq">
            <a:solidFill>
              <a:srgbClr val="FDFDFD"/>
            </a:solidFill>
            <a:miter lim="800000"/>
          </a:ln>
          <a:effectLst>
            <a:outerShdw blurRad="88900" dist="25400" dir="7200000" sx="101000" sy="101000" algn="t" rotWithShape="0">
              <a:prstClr val="black">
                <a:alpha val="50000"/>
              </a:prst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>
              <a:buNone/>
              <a:defRPr sz="18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 rot="21414752">
            <a:off x="4623469" y="338031"/>
            <a:ext cx="4141140" cy="2881378"/>
          </a:xfrm>
          <a:solidFill>
            <a:srgbClr val="FFFFFF">
              <a:shade val="85000"/>
            </a:srgbClr>
          </a:solidFill>
          <a:ln w="38100" cap="sq">
            <a:solidFill>
              <a:srgbClr val="FDFDFD"/>
            </a:solidFill>
            <a:miter lim="800000"/>
          </a:ln>
          <a:effectLst>
            <a:outerShdw blurRad="88900" dist="25400" dir="5400000" sx="101000" sy="101000" algn="t" rotWithShape="0">
              <a:prstClr val="black">
                <a:alpha val="50000"/>
              </a:prst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>
              <a:buNone/>
              <a:defRPr sz="18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3B096-EA85-5248-88F9-B95FF823854C}" type="datetimeFigureOut">
              <a:rPr lang="en-US" smtClean="0"/>
              <a:pPr/>
              <a:t>1/14/10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37629-157B-C948-A746-AFD8AF30CE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0" y="457200"/>
            <a:ext cx="1497106" cy="58102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6888" y="457200"/>
            <a:ext cx="6513511" cy="58102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3B096-EA85-5248-88F9-B95FF823854C}" type="datetimeFigureOut">
              <a:rPr lang="en-US" smtClean="0"/>
              <a:pPr/>
              <a:t>1/14/10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37629-157B-C948-A746-AFD8AF30CE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3B096-EA85-5248-88F9-B95FF823854C}" type="datetimeFigureOut">
              <a:rPr lang="en-US" smtClean="0"/>
              <a:pPr/>
              <a:t>1/14/10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37629-157B-C948-A746-AFD8AF30CE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Slide with Pictur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6889" y="3774328"/>
            <a:ext cx="7199311" cy="1470025"/>
          </a:xfrm>
        </p:spPr>
        <p:txBody>
          <a:bodyPr anchor="b" anchorCtr="0"/>
          <a:lstStyle>
            <a:lvl1pPr algn="l">
              <a:defRPr sz="48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6888" y="5257800"/>
            <a:ext cx="7199312" cy="990600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1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3B096-EA85-5248-88F9-B95FF823854C}" type="datetimeFigureOut">
              <a:rPr lang="en-US" smtClean="0"/>
              <a:pPr/>
              <a:t>1/14/10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2"/>
          </p:nvPr>
        </p:nvSpPr>
        <p:spPr>
          <a:xfrm rot="504148">
            <a:off x="4493544" y="555043"/>
            <a:ext cx="4142460" cy="3085398"/>
          </a:xfrm>
          <a:solidFill>
            <a:srgbClr val="FFFFFF">
              <a:shade val="85000"/>
            </a:srgbClr>
          </a:solidFill>
          <a:ln w="381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>
              <a:buNone/>
              <a:defRPr sz="18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5" y="2236694"/>
            <a:ext cx="7612063" cy="1362075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175" y="3617259"/>
            <a:ext cx="7612063" cy="1500187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None/>
              <a:defRPr sz="1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3B096-EA85-5248-88F9-B95FF823854C}" type="datetimeFigureOut">
              <a:rPr lang="en-US" smtClean="0"/>
              <a:pPr/>
              <a:t>1/14/10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37629-157B-C948-A746-AFD8AF30CE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4" y="79468"/>
            <a:ext cx="7612063" cy="14176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5175" y="2084388"/>
            <a:ext cx="3657600" cy="41830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19637" y="2084388"/>
            <a:ext cx="3657600" cy="41830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3B096-EA85-5248-88F9-B95FF823854C}" type="datetimeFigureOut">
              <a:rPr lang="en-US" smtClean="0"/>
              <a:pPr/>
              <a:t>1/14/10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37629-157B-C948-A746-AFD8AF30CE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4" y="79468"/>
            <a:ext cx="7612063" cy="1417638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174" y="1687512"/>
            <a:ext cx="3657600" cy="903288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5174" y="2649071"/>
            <a:ext cx="3657600" cy="360829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19637" y="1687512"/>
            <a:ext cx="3657600" cy="903288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9637" y="2649071"/>
            <a:ext cx="3657600" cy="360829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3B096-EA85-5248-88F9-B95FF823854C}" type="datetimeFigureOut">
              <a:rPr lang="en-US" smtClean="0"/>
              <a:pPr/>
              <a:t>1/14/10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37629-157B-C948-A746-AFD8AF30CE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3B096-EA85-5248-88F9-B95FF823854C}" type="datetimeFigureOut">
              <a:rPr lang="en-US" smtClean="0"/>
              <a:pPr/>
              <a:t>1/14/10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37629-157B-C948-A746-AFD8AF30CE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3B096-EA85-5248-88F9-B95FF823854C}" type="datetimeFigureOut">
              <a:rPr lang="en-US" smtClean="0"/>
              <a:pPr/>
              <a:t>1/14/10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37629-157B-C948-A746-AFD8AF30CE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8946" y="381000"/>
            <a:ext cx="3250360" cy="16319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95800" y="381000"/>
            <a:ext cx="4149725" cy="588645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946" y="2084389"/>
            <a:ext cx="3250360" cy="3935412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None/>
              <a:defRPr sz="1800" b="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495800" y="6356350"/>
            <a:ext cx="1143000" cy="365125"/>
          </a:xfrm>
        </p:spPr>
        <p:txBody>
          <a:bodyPr/>
          <a:lstStyle>
            <a:lvl1pPr algn="l">
              <a:defRPr/>
            </a:lvl1pPr>
          </a:lstStyle>
          <a:p>
            <a:fld id="{9953B096-EA85-5248-88F9-B95FF823854C}" type="datetimeFigureOut">
              <a:rPr lang="en-US" smtClean="0"/>
              <a:pPr/>
              <a:t>1/14/10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791200" y="6356350"/>
            <a:ext cx="2895600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967426" y="6356350"/>
            <a:ext cx="53340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E137629-157B-C948-A746-AFD8AF30CE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5174" y="79468"/>
            <a:ext cx="7612063" cy="1417638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175" y="2070846"/>
            <a:ext cx="7612064" cy="41820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9953B096-EA85-5248-88F9-B95FF823854C}" type="datetimeFigureOut">
              <a:rPr lang="en-US" smtClean="0"/>
              <a:pPr/>
              <a:t>1/14/10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43753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05300" y="6356350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fld id="{0E137629-157B-C948-A746-AFD8AF30CEB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  <p:sldLayoutId id="2147483714" r:id="rId12"/>
    <p:sldLayoutId id="2147483715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800" kern="1200">
          <a:solidFill>
            <a:schemeClr val="tx2"/>
          </a:solidFill>
          <a:effectLst>
            <a:outerShdw blurRad="50800" dist="25400" dir="2700000" algn="tl" rotWithShape="0">
              <a:schemeClr val="bg1">
                <a:alpha val="40000"/>
              </a:scheme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Font typeface="Wingdings 2" pitchFamily="18" charset="2"/>
        <a:buChar char=""/>
        <a:defRPr sz="24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Font typeface="Wingdings 2" pitchFamily="18" charset="2"/>
        <a:buChar char=""/>
        <a:defRPr sz="22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ts val="600"/>
        </a:spcBef>
        <a:buFont typeface="Wingdings 2" pitchFamily="18" charset="2"/>
        <a:buChar char=""/>
        <a:defRPr sz="20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4" Type="http://schemas.openxmlformats.org/officeDocument/2006/relationships/image" Target="../media/image12.gif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0.gi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jpeg"/><Relationship Id="rId3" Type="http://schemas.openxmlformats.org/officeDocument/2006/relationships/image" Target="../media/image14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jpeg"/><Relationship Id="rId3" Type="http://schemas.openxmlformats.org/officeDocument/2006/relationships/image" Target="../media/image16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jpeg"/><Relationship Id="rId3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MAP_OF_North-Africa-map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0970939">
            <a:off x="1005329" y="445137"/>
            <a:ext cx="3556027" cy="272725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Title 6"/>
          <p:cNvSpPr>
            <a:spLocks noGrp="1"/>
          </p:cNvSpPr>
          <p:nvPr>
            <p:ph type="ctrTitle"/>
          </p:nvPr>
        </p:nvSpPr>
        <p:spPr>
          <a:xfrm>
            <a:off x="496889" y="3133902"/>
            <a:ext cx="7199311" cy="2110451"/>
          </a:xfrm>
        </p:spPr>
        <p:txBody>
          <a:bodyPr/>
          <a:lstStyle/>
          <a:p>
            <a:r>
              <a:rPr lang="en-US" sz="6400" dirty="0" smtClean="0"/>
              <a:t>North Africa	</a:t>
            </a:r>
            <a:endParaRPr lang="en-US" sz="6400" dirty="0"/>
          </a:p>
        </p:txBody>
      </p:sp>
      <p:sp>
        <p:nvSpPr>
          <p:cNvPr id="8" name="Subtitle 7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Sara Lee, Patrick Yoon, Janelle Gan </a:t>
            </a:r>
          </a:p>
          <a:p>
            <a:endParaRPr lang="en-US" dirty="0"/>
          </a:p>
        </p:txBody>
      </p:sp>
      <p:pic>
        <p:nvPicPr>
          <p:cNvPr id="5" name="Picture Placeholder 4" descr="Desert.jpg"/>
          <p:cNvPicPr>
            <a:picLocks noGrp="1" noChangeAspect="1"/>
          </p:cNvPicPr>
          <p:nvPr>
            <p:ph type="pic" sz="quarter" idx="12"/>
          </p:nvPr>
        </p:nvPicPr>
        <p:blipFill>
          <a:blip r:embed="rId3"/>
          <a:srcRect l="-354" r="-354"/>
          <a:stretch>
            <a:fillRect/>
          </a:stretch>
        </p:blipFill>
        <p:spPr>
          <a:xfrm rot="504148">
            <a:off x="4317818" y="817004"/>
            <a:ext cx="4142460" cy="3085398"/>
          </a:xfrm>
        </p:spPr>
      </p:pic>
      <p:pic>
        <p:nvPicPr>
          <p:cNvPr id="10" name="Picture 9" descr="1040_03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1152675">
            <a:off x="6013221" y="3648739"/>
            <a:ext cx="2813505" cy="1645423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e_drc_1209_0020.jpg"/>
          <p:cNvPicPr>
            <a:picLocks noChangeAspect="1"/>
          </p:cNvPicPr>
          <p:nvPr/>
        </p:nvPicPr>
        <p:blipFill>
          <a:blip r:embed="rId2">
            <a:alphaModFix amt="68000"/>
          </a:blip>
          <a:stretch>
            <a:fillRect/>
          </a:stretch>
        </p:blipFill>
        <p:spPr>
          <a:xfrm rot="21085872">
            <a:off x="535139" y="2400112"/>
            <a:ext cx="4652241" cy="3103009"/>
          </a:xfrm>
          <a:prstGeom prst="rect">
            <a:avLst/>
          </a:prstGeom>
        </p:spPr>
      </p:pic>
      <p:pic>
        <p:nvPicPr>
          <p:cNvPr id="4" name="Picture 3" descr="Carpets .jpg"/>
          <p:cNvPicPr>
            <a:picLocks noChangeAspect="1"/>
          </p:cNvPicPr>
          <p:nvPr/>
        </p:nvPicPr>
        <p:blipFill>
          <a:blip r:embed="rId3">
            <a:alphaModFix amt="69000"/>
          </a:blip>
          <a:stretch>
            <a:fillRect/>
          </a:stretch>
        </p:blipFill>
        <p:spPr>
          <a:xfrm rot="792146">
            <a:off x="5949788" y="2598536"/>
            <a:ext cx="2318602" cy="343496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5600" y="0"/>
            <a:ext cx="8534400" cy="1478399"/>
          </a:xfrm>
        </p:spPr>
        <p:txBody>
          <a:bodyPr/>
          <a:lstStyle/>
          <a:p>
            <a:r>
              <a:rPr lang="en-US" dirty="0" smtClean="0"/>
              <a:t>Culture </a:t>
            </a:r>
            <a:br>
              <a:rPr lang="en-US" dirty="0" smtClean="0"/>
            </a:br>
            <a:r>
              <a:rPr lang="en-US" sz="2000" dirty="0" smtClean="0"/>
              <a:t>: </a:t>
            </a:r>
            <a:r>
              <a:rPr lang="en-US" sz="1800" dirty="0" smtClean="0"/>
              <a:t>is the way of life within a group of people who share similar customs and beliefs </a:t>
            </a:r>
            <a:endParaRPr lang="en-US" sz="1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Daily Life</a:t>
            </a:r>
          </a:p>
          <a:p>
            <a:pPr>
              <a:buFont typeface="Arial"/>
              <a:buChar char="•"/>
            </a:pPr>
            <a:r>
              <a:rPr lang="en-US" dirty="0" smtClean="0"/>
              <a:t>People in Northern Africa take time to pray several times a day. </a:t>
            </a:r>
          </a:p>
          <a:p>
            <a:pPr>
              <a:buFont typeface="Arial"/>
              <a:buChar char="•"/>
            </a:pPr>
            <a:r>
              <a:rPr lang="en-US" dirty="0" smtClean="0"/>
              <a:t>Mothers in Morocco tend to wake up early and weave carpets as a living. </a:t>
            </a:r>
          </a:p>
          <a:p>
            <a:pPr>
              <a:buFont typeface="Arial"/>
              <a:buChar char="•"/>
            </a:pPr>
            <a:r>
              <a:rPr lang="en-US" dirty="0" smtClean="0"/>
              <a:t>Houses in Northern Africa are made from adobe bricks which are made up of sun-dried clay.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Quaran.jpg"/>
          <p:cNvPicPr>
            <a:picLocks noChangeAspect="1"/>
          </p:cNvPicPr>
          <p:nvPr/>
        </p:nvPicPr>
        <p:blipFill>
          <a:blip r:embed="rId2">
            <a:alphaModFix amt="65000"/>
          </a:blip>
          <a:stretch>
            <a:fillRect/>
          </a:stretch>
        </p:blipFill>
        <p:spPr>
          <a:xfrm rot="1143001">
            <a:off x="4633436" y="2521610"/>
            <a:ext cx="3787322" cy="2991984"/>
          </a:xfrm>
          <a:prstGeom prst="rect">
            <a:avLst/>
          </a:prstGeom>
        </p:spPr>
      </p:pic>
      <p:pic>
        <p:nvPicPr>
          <p:cNvPr id="4" name="Picture 3" descr="Mosque.jpg"/>
          <p:cNvPicPr>
            <a:picLocks noChangeAspect="1"/>
          </p:cNvPicPr>
          <p:nvPr/>
        </p:nvPicPr>
        <p:blipFill>
          <a:blip r:embed="rId3">
            <a:alphaModFix amt="75000"/>
          </a:blip>
          <a:stretch>
            <a:fillRect/>
          </a:stretch>
        </p:blipFill>
        <p:spPr>
          <a:xfrm rot="21166666">
            <a:off x="423335" y="2691900"/>
            <a:ext cx="4146079" cy="310955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Religion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3333" y="1845734"/>
            <a:ext cx="8382000" cy="4758266"/>
          </a:xfrm>
        </p:spPr>
        <p:txBody>
          <a:bodyPr anchor="t">
            <a:normAutofit fontScale="85000" lnSpcReduction="20000"/>
          </a:bodyPr>
          <a:lstStyle/>
          <a:p>
            <a:r>
              <a:rPr lang="en-US" sz="3027" dirty="0" smtClean="0"/>
              <a:t>Religions and Sources</a:t>
            </a:r>
          </a:p>
          <a:p>
            <a:pPr>
              <a:buFont typeface="Arial"/>
              <a:buChar char="•"/>
            </a:pPr>
            <a:r>
              <a:rPr lang="en-US" sz="3027" dirty="0" smtClean="0"/>
              <a:t>About 95 % of North African’s religion is Muslim. </a:t>
            </a:r>
          </a:p>
          <a:p>
            <a:pPr>
              <a:buFont typeface="Arial"/>
              <a:buChar char="•"/>
            </a:pPr>
            <a:r>
              <a:rPr lang="en-US" sz="3027" dirty="0" smtClean="0"/>
              <a:t>On the quote above, it says that Muhammad was a prophet and God’s final messenger.</a:t>
            </a:r>
          </a:p>
          <a:p>
            <a:pPr>
              <a:buFont typeface="Arial"/>
              <a:buChar char="•"/>
            </a:pPr>
            <a:r>
              <a:rPr lang="en-US" sz="3027" dirty="0" smtClean="0"/>
              <a:t>The source of the Muslim belief is the Quran. </a:t>
            </a:r>
          </a:p>
          <a:p>
            <a:pPr>
              <a:buFont typeface="Arial"/>
              <a:buChar char="•"/>
            </a:pPr>
            <a:r>
              <a:rPr lang="en-US" sz="3027" dirty="0" smtClean="0"/>
              <a:t>It provides the ‘guide to living’ and bands lying, stealing, murder, gambling, eating pork and drinking alcohol. </a:t>
            </a:r>
          </a:p>
          <a:p>
            <a:pPr algn="ctr">
              <a:buNone/>
            </a:pPr>
            <a:endParaRPr lang="en-US" sz="3027" dirty="0" smtClean="0"/>
          </a:p>
          <a:p>
            <a:pPr algn="ctr">
              <a:buNone/>
            </a:pPr>
            <a:r>
              <a:rPr lang="en-US" dirty="0" smtClean="0">
                <a:solidFill>
                  <a:srgbClr val="FFFF00"/>
                </a:solidFill>
              </a:rPr>
              <a:t>“ There is no god but God, and Muhammad is his messenger.”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Sphyix.jpg"/>
          <p:cNvPicPr>
            <a:picLocks noChangeAspect="1"/>
          </p:cNvPicPr>
          <p:nvPr/>
        </p:nvPicPr>
        <p:blipFill>
          <a:blip r:embed="rId2">
            <a:alphaModFix amt="82000"/>
          </a:blip>
          <a:stretch>
            <a:fillRect/>
          </a:stretch>
        </p:blipFill>
        <p:spPr>
          <a:xfrm rot="866772">
            <a:off x="4019635" y="3015903"/>
            <a:ext cx="4572000" cy="3236976"/>
          </a:xfrm>
          <a:prstGeom prst="rect">
            <a:avLst/>
          </a:prstGeom>
        </p:spPr>
      </p:pic>
      <p:pic>
        <p:nvPicPr>
          <p:cNvPr id="7" name="Picture 6" descr="Pyramids.jpg"/>
          <p:cNvPicPr>
            <a:picLocks noChangeAspect="1"/>
          </p:cNvPicPr>
          <p:nvPr/>
        </p:nvPicPr>
        <p:blipFill>
          <a:blip r:embed="rId3">
            <a:alphaModFix amt="72000"/>
          </a:blip>
          <a:stretch>
            <a:fillRect/>
          </a:stretch>
        </p:blipFill>
        <p:spPr>
          <a:xfrm rot="20892873">
            <a:off x="462422" y="2070846"/>
            <a:ext cx="4086935" cy="2849606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ym typeface="Wingdings"/>
              </a:rPr>
              <a:t> </a:t>
            </a:r>
            <a:r>
              <a:rPr lang="en-US" dirty="0" smtClean="0"/>
              <a:t>Fun Facts </a:t>
            </a:r>
            <a:r>
              <a:rPr lang="en-US" dirty="0" smtClean="0">
                <a:sym typeface="Wingdings"/>
              </a:rPr>
              <a:t>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North Africa has been the center of trade for Europe, Asia, and other parts of Africa due to its location.</a:t>
            </a:r>
          </a:p>
          <a:p>
            <a:r>
              <a:rPr lang="en-US" dirty="0" smtClean="0"/>
              <a:t>Like many other countries and cities, North Africa has many different customs and ideas spread out. </a:t>
            </a:r>
          </a:p>
          <a:p>
            <a:r>
              <a:rPr lang="en-US" dirty="0" smtClean="0"/>
              <a:t>Not only that, customs and ideas have also been changed by conquest. 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Habitat">
  <a:themeElements>
    <a:clrScheme name="Habitat">
      <a:dk1>
        <a:sysClr val="windowText" lastClr="000000"/>
      </a:dk1>
      <a:lt1>
        <a:sysClr val="window" lastClr="FFFFFF"/>
      </a:lt1>
      <a:dk2>
        <a:srgbClr val="194431"/>
      </a:dk2>
      <a:lt2>
        <a:srgbClr val="F0E6C3"/>
      </a:lt2>
      <a:accent1>
        <a:srgbClr val="F8C000"/>
      </a:accent1>
      <a:accent2>
        <a:srgbClr val="F88600"/>
      </a:accent2>
      <a:accent3>
        <a:srgbClr val="F83500"/>
      </a:accent3>
      <a:accent4>
        <a:srgbClr val="8B723D"/>
      </a:accent4>
      <a:accent5>
        <a:srgbClr val="818B3D"/>
      </a:accent5>
      <a:accent6>
        <a:srgbClr val="586215"/>
      </a:accent6>
      <a:hlink>
        <a:srgbClr val="FF621D"/>
      </a:hlink>
      <a:folHlink>
        <a:srgbClr val="F3D260"/>
      </a:folHlink>
    </a:clrScheme>
    <a:fontScheme name="Revolution">
      <a:majorFont>
        <a:latin typeface="Trebuchet MS"/>
        <a:ea typeface=""/>
        <a:cs typeface=""/>
        <a:font script="Jpan" typeface="ＭＳ ゴシック"/>
      </a:majorFont>
      <a:minorFont>
        <a:latin typeface="Trebuchet MS"/>
        <a:ea typeface=""/>
        <a:cs typeface=""/>
        <a:font script="Jpan" typeface="ＭＳ ゴシック"/>
      </a:minorFont>
    </a:fontScheme>
    <a:fmtScheme name="Habitat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10000"/>
                <a:satMod val="130000"/>
              </a:schemeClr>
              <a:schemeClr val="phClr">
                <a:satMod val="275000"/>
              </a:schemeClr>
            </a:duotone>
          </a:blip>
          <a:tile tx="0" ty="0" sx="40000" sy="4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40000"/>
                <a:satMod val="130000"/>
              </a:schemeClr>
              <a:schemeClr val="phClr">
                <a:satMod val="275000"/>
              </a:schemeClr>
            </a:duotone>
          </a:blip>
          <a:stretch/>
        </a:blipFill>
      </a:fillStyleLst>
      <a:lnStyleLst>
        <a:ln w="12700" cap="flat" cmpd="sng" algn="ctr">
          <a:solidFill>
            <a:schemeClr val="phClr">
              <a:shade val="90000"/>
              <a:satMod val="105000"/>
            </a:schemeClr>
          </a:solidFill>
          <a:prstDash val="solid"/>
        </a:ln>
        <a:ln w="25400" cap="flat" cmpd="sng" algn="ctr">
          <a:solidFill>
            <a:schemeClr val="phClr">
              <a:shade val="80000"/>
            </a:schemeClr>
          </a:solidFill>
          <a:prstDash val="solid"/>
        </a:ln>
        <a:ln w="25400" cap="flat" cmpd="sng" algn="ctr">
          <a:solidFill>
            <a:schemeClr val="phClr">
              <a:shade val="7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88900" dir="4200000" sx="105000" sy="105000" algn="t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76200" dist="25400" dir="13200000">
              <a:srgbClr val="000000">
                <a:alpha val="80000"/>
              </a:srgbClr>
            </a:innerShdw>
          </a:effectLst>
          <a:scene3d>
            <a:camera prst="orthographicFront">
              <a:rot lat="0" lon="0" rev="0"/>
            </a:camera>
            <a:lightRig rig="balanced" dir="t">
              <a:rot lat="0" lon="0" rev="19800000"/>
            </a:lightRig>
          </a:scene3d>
          <a:sp3d prstMaterial="softEdge">
            <a:bevelT w="0" h="0"/>
          </a:sp3d>
        </a:effectStyle>
      </a:effectStyleLst>
      <a:bgFillStyleLst>
        <a:blipFill rotWithShape="1">
          <a:blip xmlns:r="http://schemas.openxmlformats.org/officeDocument/2006/relationships" r:embed="rId3"/>
          <a:stretch/>
        </a:blipFill>
        <a:blipFill rotWithShape="1">
          <a:blip xmlns:r="http://schemas.openxmlformats.org/officeDocument/2006/relationships" r:embed="rId4"/>
          <a:stretch/>
        </a:blipFill>
        <a:blipFill rotWithShape="1">
          <a:blip xmlns:r="http://schemas.openxmlformats.org/officeDocument/2006/relationships" r:embed="rId5"/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Habitat.thmx</Template>
  <TotalTime>51</TotalTime>
  <Words>220</Words>
  <Application>Microsoft Macintosh PowerPoint</Application>
  <PresentationFormat>On-screen Show (4:3)</PresentationFormat>
  <Paragraphs>19</Paragraphs>
  <Slides>4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Habitat</vt:lpstr>
      <vt:lpstr>North Africa </vt:lpstr>
      <vt:lpstr>Culture  : is the way of life within a group of people who share similar customs and beliefs </vt:lpstr>
      <vt:lpstr>Religion </vt:lpstr>
      <vt:lpstr> Fun Facts 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North Africa </dc:title>
  <dc:creator>student</dc:creator>
  <cp:lastModifiedBy>student</cp:lastModifiedBy>
  <cp:revision>2</cp:revision>
  <dcterms:created xsi:type="dcterms:W3CDTF">2010-01-14T05:27:57Z</dcterms:created>
  <dcterms:modified xsi:type="dcterms:W3CDTF">2010-01-14T05:46:12Z</dcterms:modified>
</cp:coreProperties>
</file>